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07C7-8AA4-4CEE-A647-7ED81C8ABC98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D5D9-7D23-40A8-AC5F-8DD540FC3D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9452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07C7-8AA4-4CEE-A647-7ED81C8ABC98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D5D9-7D23-40A8-AC5F-8DD540FC3D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958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07C7-8AA4-4CEE-A647-7ED81C8ABC98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D5D9-7D23-40A8-AC5F-8DD540FC3D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505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07C7-8AA4-4CEE-A647-7ED81C8ABC98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D5D9-7D23-40A8-AC5F-8DD540FC3D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282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07C7-8AA4-4CEE-A647-7ED81C8ABC98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D5D9-7D23-40A8-AC5F-8DD540FC3D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011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07C7-8AA4-4CEE-A647-7ED81C8ABC98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D5D9-7D23-40A8-AC5F-8DD540FC3D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134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07C7-8AA4-4CEE-A647-7ED81C8ABC98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D5D9-7D23-40A8-AC5F-8DD540FC3D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1955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07C7-8AA4-4CEE-A647-7ED81C8ABC98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D5D9-7D23-40A8-AC5F-8DD540FC3D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664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07C7-8AA4-4CEE-A647-7ED81C8ABC98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D5D9-7D23-40A8-AC5F-8DD540FC3D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722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07C7-8AA4-4CEE-A647-7ED81C8ABC98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D5D9-7D23-40A8-AC5F-8DD540FC3D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2706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07C7-8AA4-4CEE-A647-7ED81C8ABC98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D5D9-7D23-40A8-AC5F-8DD540FC3D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679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307C7-8AA4-4CEE-A647-7ED81C8ABC98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FD5D9-7D23-40A8-AC5F-8DD540FC3D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523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1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2.m4a"/><Relationship Id="rId4" Type="http://schemas.microsoft.com/office/2007/relationships/media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ODŠTEVANJE DO 100</a:t>
            </a:r>
            <a:br>
              <a:rPr lang="sl-SI" dirty="0" smtClean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3893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rgbClr val="FF0000"/>
                </a:solidFill>
              </a:rPr>
              <a:t>REŠITEV</a:t>
            </a:r>
            <a:endParaRPr lang="sl-SI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681712"/>
              </p:ext>
            </p:extLst>
          </p:nvPr>
        </p:nvGraphicFramePr>
        <p:xfrm>
          <a:off x="446314" y="1696947"/>
          <a:ext cx="391886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886">
                  <a:extLst>
                    <a:ext uri="{9D8B030D-6E8A-4147-A177-3AD203B41FA5}">
                      <a16:colId xmlns:a16="http://schemas.microsoft.com/office/drawing/2014/main" val="2551570499"/>
                    </a:ext>
                  </a:extLst>
                </a:gridCol>
              </a:tblGrid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024801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364782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118392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089384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11504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047861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673519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243040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435318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601034"/>
                  </a:ext>
                </a:extLst>
              </a:tr>
            </a:tbl>
          </a:graphicData>
        </a:graphic>
      </p:graphicFrame>
      <p:sp>
        <p:nvSpPr>
          <p:cNvPr id="6" name="Pravokotnik 5"/>
          <p:cNvSpPr/>
          <p:nvPr/>
        </p:nvSpPr>
        <p:spPr>
          <a:xfrm>
            <a:off x="950241" y="1326006"/>
            <a:ext cx="382555" cy="3678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950241" y="1794059"/>
            <a:ext cx="382555" cy="3678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 8"/>
          <p:cNvSpPr/>
          <p:nvPr/>
        </p:nvSpPr>
        <p:spPr>
          <a:xfrm>
            <a:off x="950240" y="2262112"/>
            <a:ext cx="382555" cy="3678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950239" y="2730165"/>
            <a:ext cx="382555" cy="3678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950239" y="3198218"/>
            <a:ext cx="382555" cy="3678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950239" y="3666271"/>
            <a:ext cx="382555" cy="3678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/>
          <p:cNvSpPr/>
          <p:nvPr/>
        </p:nvSpPr>
        <p:spPr>
          <a:xfrm>
            <a:off x="950239" y="4134324"/>
            <a:ext cx="382555" cy="3678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/>
          <p:cNvSpPr/>
          <p:nvPr/>
        </p:nvSpPr>
        <p:spPr>
          <a:xfrm>
            <a:off x="950239" y="4602377"/>
            <a:ext cx="382555" cy="3678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950239" y="5070430"/>
            <a:ext cx="382555" cy="3678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950239" y="5538483"/>
            <a:ext cx="382555" cy="3678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7" name="Raven povezovalnik 16"/>
          <p:cNvCxnSpPr/>
          <p:nvPr/>
        </p:nvCxnSpPr>
        <p:spPr>
          <a:xfrm>
            <a:off x="859539" y="1232414"/>
            <a:ext cx="563953" cy="55851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ovezovalnik 17"/>
          <p:cNvCxnSpPr/>
          <p:nvPr/>
        </p:nvCxnSpPr>
        <p:spPr>
          <a:xfrm>
            <a:off x="859538" y="1688418"/>
            <a:ext cx="563953" cy="55851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ovezovalnik 18"/>
          <p:cNvCxnSpPr/>
          <p:nvPr/>
        </p:nvCxnSpPr>
        <p:spPr>
          <a:xfrm>
            <a:off x="859538" y="2164060"/>
            <a:ext cx="563953" cy="55851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povezovalnik 19"/>
          <p:cNvCxnSpPr/>
          <p:nvPr/>
        </p:nvCxnSpPr>
        <p:spPr>
          <a:xfrm>
            <a:off x="859538" y="2668293"/>
            <a:ext cx="563953" cy="55851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avokotnik 21"/>
          <p:cNvSpPr/>
          <p:nvPr/>
        </p:nvSpPr>
        <p:spPr>
          <a:xfrm>
            <a:off x="4049485" y="2270037"/>
            <a:ext cx="1959429" cy="54361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20 – 4 =</a:t>
            </a:r>
            <a:endParaRPr lang="sl-SI" sz="2800" dirty="0"/>
          </a:p>
        </p:txBody>
      </p:sp>
      <p:sp>
        <p:nvSpPr>
          <p:cNvPr id="23" name="PoljeZBesedilom 22"/>
          <p:cNvSpPr txBox="1"/>
          <p:nvPr/>
        </p:nvSpPr>
        <p:spPr>
          <a:xfrm>
            <a:off x="5592146" y="2290436"/>
            <a:ext cx="1007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28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034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19912" y="618617"/>
            <a:ext cx="10515600" cy="999871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V trgovini sem kupila 50 jajc. Odločila sem se, da bom spekla pecivo. Porabila sem 6 jajc.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5523722" y="2640624"/>
            <a:ext cx="531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/>
              <a:t>-</a:t>
            </a:r>
            <a:endParaRPr lang="sl-SI" sz="5400" b="1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6055598" y="2663811"/>
            <a:ext cx="531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/>
              <a:t>6</a:t>
            </a:r>
            <a:endParaRPr lang="sl-SI" sz="5400" b="1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6694154" y="2640624"/>
            <a:ext cx="850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/>
              <a:t>=</a:t>
            </a:r>
            <a:endParaRPr lang="sl-SI" sz="5400" b="1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4454496" y="2640624"/>
            <a:ext cx="1069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/>
              <a:t>50</a:t>
            </a:r>
            <a:endParaRPr lang="sl-SI" b="1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819912" y="1737360"/>
            <a:ext cx="377342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sl-SI" sz="2800" dirty="0">
                <a:solidFill>
                  <a:prstClr val="black"/>
                </a:solidFill>
              </a:rPr>
              <a:t>Koliko jajc mi je ostalo? </a:t>
            </a:r>
          </a:p>
          <a:p>
            <a:endParaRPr lang="sl-SI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819912" y="4207525"/>
            <a:ext cx="587424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sl-SI" sz="2800" dirty="0" smtClean="0">
                <a:solidFill>
                  <a:prstClr val="black"/>
                </a:solidFill>
              </a:rPr>
              <a:t>Če zapišemo z desetiškimi enotami:</a:t>
            </a:r>
            <a:endParaRPr lang="sl-SI" sz="2800" dirty="0">
              <a:solidFill>
                <a:prstClr val="black"/>
              </a:solidFill>
            </a:endParaRPr>
          </a:p>
          <a:p>
            <a:endParaRPr lang="sl-SI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4454496" y="5083527"/>
            <a:ext cx="1411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/>
              <a:t>5</a:t>
            </a:r>
            <a:r>
              <a:rPr lang="sl-SI" sz="5400" b="1" dirty="0" smtClean="0">
                <a:solidFill>
                  <a:srgbClr val="0070C0"/>
                </a:solidFill>
              </a:rPr>
              <a:t>D</a:t>
            </a:r>
            <a:endParaRPr lang="sl-SI" b="1" dirty="0">
              <a:solidFill>
                <a:srgbClr val="0070C0"/>
              </a:solidFill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5334404" y="5060769"/>
            <a:ext cx="531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/>
              <a:t>-</a:t>
            </a:r>
            <a:endParaRPr lang="sl-SI" sz="5400" b="1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5698547" y="5060769"/>
            <a:ext cx="995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/>
              <a:t>6</a:t>
            </a:r>
            <a:r>
              <a:rPr lang="sl-SI" sz="5400" b="1" dirty="0" smtClean="0">
                <a:solidFill>
                  <a:srgbClr val="FF0000"/>
                </a:solidFill>
              </a:rPr>
              <a:t>E</a:t>
            </a:r>
            <a:endParaRPr lang="sl-SI" sz="5400" b="1" dirty="0">
              <a:solidFill>
                <a:srgbClr val="FF0000"/>
              </a:solidFill>
            </a:endParaRPr>
          </a:p>
        </p:txBody>
      </p:sp>
      <p:sp>
        <p:nvSpPr>
          <p:cNvPr id="17" name="PoljeZBesedilom 16"/>
          <p:cNvSpPr txBox="1"/>
          <p:nvPr/>
        </p:nvSpPr>
        <p:spPr>
          <a:xfrm>
            <a:off x="6587474" y="5060769"/>
            <a:ext cx="850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/>
              <a:t>=</a:t>
            </a:r>
            <a:endParaRPr lang="sl-SI" sz="5400" b="1" dirty="0"/>
          </a:p>
        </p:txBody>
      </p:sp>
      <p:pic>
        <p:nvPicPr>
          <p:cNvPr id="19" name="Posnet zvo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3293" y="6006857"/>
            <a:ext cx="487363" cy="487363"/>
          </a:xfrm>
          <a:prstGeom prst="rect">
            <a:avLst/>
          </a:prstGeom>
        </p:spPr>
      </p:pic>
      <p:pic>
        <p:nvPicPr>
          <p:cNvPr id="22" name="Zvok 21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889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06"/>
    </mc:Choice>
    <mc:Fallback xmlns="">
      <p:transition spd="slow" advTm="334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 isNarration="1"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3703072" y="478658"/>
            <a:ext cx="10515600" cy="999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5400" dirty="0" smtClean="0"/>
              <a:t>5</a:t>
            </a:r>
            <a:r>
              <a:rPr lang="sl-SI" sz="5400" dirty="0" smtClean="0">
                <a:solidFill>
                  <a:srgbClr val="0070C0"/>
                </a:solidFill>
              </a:rPr>
              <a:t>D</a:t>
            </a:r>
            <a:r>
              <a:rPr lang="sl-SI" sz="5400" dirty="0" smtClean="0"/>
              <a:t> – 6</a:t>
            </a:r>
            <a:r>
              <a:rPr lang="sl-SI" sz="5400" dirty="0" smtClean="0">
                <a:solidFill>
                  <a:srgbClr val="FF0000"/>
                </a:solidFill>
              </a:rPr>
              <a:t>E</a:t>
            </a:r>
            <a:r>
              <a:rPr lang="sl-SI" sz="5400" dirty="0" smtClean="0"/>
              <a:t> =</a:t>
            </a:r>
          </a:p>
        </p:txBody>
      </p:sp>
      <p:sp>
        <p:nvSpPr>
          <p:cNvPr id="6" name="Označba mesta vsebine 2"/>
          <p:cNvSpPr txBox="1">
            <a:spLocks/>
          </p:cNvSpPr>
          <p:nvPr/>
        </p:nvSpPr>
        <p:spPr>
          <a:xfrm>
            <a:off x="1836948" y="2374268"/>
            <a:ext cx="10515600" cy="999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/>
              <a:t>Kako zdaj to odštejem, če </a:t>
            </a:r>
            <a:r>
              <a:rPr lang="sl-SI" b="1" dirty="0" smtClean="0"/>
              <a:t>tukaj</a:t>
            </a:r>
            <a:r>
              <a:rPr lang="sl-SI" dirty="0" smtClean="0"/>
              <a:t> nimam nobene enice? </a:t>
            </a:r>
            <a:endParaRPr lang="sl-SI" dirty="0"/>
          </a:p>
        </p:txBody>
      </p:sp>
      <p:cxnSp>
        <p:nvCxnSpPr>
          <p:cNvPr id="9" name="Raven puščični povezovalnik 8"/>
          <p:cNvCxnSpPr/>
          <p:nvPr/>
        </p:nvCxnSpPr>
        <p:spPr>
          <a:xfrm flipH="1" flipV="1">
            <a:off x="4264090" y="1240971"/>
            <a:ext cx="1651518" cy="10450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701832"/>
              </p:ext>
            </p:extLst>
          </p:nvPr>
        </p:nvGraphicFramePr>
        <p:xfrm>
          <a:off x="3629608" y="3001663"/>
          <a:ext cx="391886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886">
                  <a:extLst>
                    <a:ext uri="{9D8B030D-6E8A-4147-A177-3AD203B41FA5}">
                      <a16:colId xmlns:a16="http://schemas.microsoft.com/office/drawing/2014/main" val="2551570499"/>
                    </a:ext>
                  </a:extLst>
                </a:gridCol>
              </a:tblGrid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024801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364782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118392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089384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11504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047861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673519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243040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435318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601034"/>
                  </a:ext>
                </a:extLst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541776"/>
              </p:ext>
            </p:extLst>
          </p:nvPr>
        </p:nvGraphicFramePr>
        <p:xfrm>
          <a:off x="4107024" y="3016782"/>
          <a:ext cx="391886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886">
                  <a:extLst>
                    <a:ext uri="{9D8B030D-6E8A-4147-A177-3AD203B41FA5}">
                      <a16:colId xmlns:a16="http://schemas.microsoft.com/office/drawing/2014/main" val="2551570499"/>
                    </a:ext>
                  </a:extLst>
                </a:gridCol>
              </a:tblGrid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024801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364782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118392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089384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11504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047861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673519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243040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435318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601034"/>
                  </a:ext>
                </a:extLst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105738"/>
              </p:ext>
            </p:extLst>
          </p:nvPr>
        </p:nvGraphicFramePr>
        <p:xfrm>
          <a:off x="5089849" y="3016782"/>
          <a:ext cx="391886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886">
                  <a:extLst>
                    <a:ext uri="{9D8B030D-6E8A-4147-A177-3AD203B41FA5}">
                      <a16:colId xmlns:a16="http://schemas.microsoft.com/office/drawing/2014/main" val="2551570499"/>
                    </a:ext>
                  </a:extLst>
                </a:gridCol>
              </a:tblGrid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024801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364782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118392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089384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11504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047861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673519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243040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435318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601034"/>
                  </a:ext>
                </a:extLst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980404"/>
              </p:ext>
            </p:extLst>
          </p:nvPr>
        </p:nvGraphicFramePr>
        <p:xfrm>
          <a:off x="5578371" y="3016782"/>
          <a:ext cx="391886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886">
                  <a:extLst>
                    <a:ext uri="{9D8B030D-6E8A-4147-A177-3AD203B41FA5}">
                      <a16:colId xmlns:a16="http://schemas.microsoft.com/office/drawing/2014/main" val="2551570499"/>
                    </a:ext>
                  </a:extLst>
                </a:gridCol>
              </a:tblGrid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024801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364782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118392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089384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11504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047861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673519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243040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435318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601034"/>
                  </a:ext>
                </a:extLst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215488"/>
              </p:ext>
            </p:extLst>
          </p:nvPr>
        </p:nvGraphicFramePr>
        <p:xfrm>
          <a:off x="4601327" y="3016782"/>
          <a:ext cx="391886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886">
                  <a:extLst>
                    <a:ext uri="{9D8B030D-6E8A-4147-A177-3AD203B41FA5}">
                      <a16:colId xmlns:a16="http://schemas.microsoft.com/office/drawing/2014/main" val="2551570499"/>
                    </a:ext>
                  </a:extLst>
                </a:gridCol>
              </a:tblGrid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024801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364782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118392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089384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11504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047861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673519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243040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435318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601034"/>
                  </a:ext>
                </a:extLst>
              </a:tr>
            </a:tbl>
          </a:graphicData>
        </a:graphic>
      </p:graphicFrame>
      <p:sp>
        <p:nvSpPr>
          <p:cNvPr id="17" name="Zaobljeni pravokotnik 16"/>
          <p:cNvSpPr/>
          <p:nvPr/>
        </p:nvSpPr>
        <p:spPr>
          <a:xfrm>
            <a:off x="438539" y="3974841"/>
            <a:ext cx="1866122" cy="116353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sl-SI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rikažemo s stolpiči</a:t>
            </a:r>
            <a:endParaRPr lang="sl-SI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Označba mesta vsebine 2"/>
          <p:cNvSpPr txBox="1">
            <a:spLocks/>
          </p:cNvSpPr>
          <p:nvPr/>
        </p:nvSpPr>
        <p:spPr>
          <a:xfrm>
            <a:off x="6212853" y="3474905"/>
            <a:ext cx="6529502" cy="999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/>
              <a:t>Od 5 celih </a:t>
            </a:r>
            <a:r>
              <a:rPr lang="sl-SI" dirty="0" smtClean="0">
                <a:solidFill>
                  <a:srgbClr val="0070C0"/>
                </a:solidFill>
              </a:rPr>
              <a:t>desetic</a:t>
            </a:r>
            <a:r>
              <a:rPr lang="sl-SI" dirty="0" smtClean="0"/>
              <a:t> želim odšteti 6 </a:t>
            </a:r>
            <a:r>
              <a:rPr lang="sl-SI" dirty="0" smtClean="0">
                <a:solidFill>
                  <a:srgbClr val="FF0000"/>
                </a:solidFill>
              </a:rPr>
              <a:t>enic.</a:t>
            </a:r>
            <a:endParaRPr lang="sl-SI" dirty="0">
              <a:solidFill>
                <a:srgbClr val="FF0000"/>
              </a:solidFill>
            </a:endParaRPr>
          </a:p>
        </p:txBody>
      </p:sp>
      <p:cxnSp>
        <p:nvCxnSpPr>
          <p:cNvPr id="19" name="Raven puščični povezovalnik 18"/>
          <p:cNvCxnSpPr/>
          <p:nvPr/>
        </p:nvCxnSpPr>
        <p:spPr>
          <a:xfrm>
            <a:off x="8960872" y="4049486"/>
            <a:ext cx="0" cy="9983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značba mesta vsebine 2"/>
          <p:cNvSpPr txBox="1">
            <a:spLocks/>
          </p:cNvSpPr>
          <p:nvPr/>
        </p:nvSpPr>
        <p:spPr>
          <a:xfrm>
            <a:off x="6066893" y="5274414"/>
            <a:ext cx="6529502" cy="999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/>
              <a:t>Zadnjo </a:t>
            </a:r>
            <a:r>
              <a:rPr lang="sl-SI" dirty="0" smtClean="0">
                <a:solidFill>
                  <a:srgbClr val="0070C0"/>
                </a:solidFill>
              </a:rPr>
              <a:t>desetico</a:t>
            </a:r>
            <a:r>
              <a:rPr lang="sl-SI" dirty="0" smtClean="0"/>
              <a:t> moram razdeliti na </a:t>
            </a:r>
            <a:r>
              <a:rPr lang="sl-SI" dirty="0" smtClean="0">
                <a:solidFill>
                  <a:srgbClr val="FF0000"/>
                </a:solidFill>
              </a:rPr>
              <a:t>enice</a:t>
            </a: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23" name="Elipsa 22"/>
          <p:cNvSpPr/>
          <p:nvPr/>
        </p:nvSpPr>
        <p:spPr>
          <a:xfrm>
            <a:off x="5457073" y="2771191"/>
            <a:ext cx="634482" cy="40588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8" name="Zvok 2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377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71"/>
    </mc:Choice>
    <mc:Fallback xmlns="">
      <p:transition spd="slow" advTm="283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/>
      <p:bldP spid="22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2"/>
          <p:cNvSpPr txBox="1">
            <a:spLocks/>
          </p:cNvSpPr>
          <p:nvPr/>
        </p:nvSpPr>
        <p:spPr>
          <a:xfrm>
            <a:off x="521180" y="554423"/>
            <a:ext cx="6529502" cy="999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/>
              <a:t>Vemo, da je 1</a:t>
            </a:r>
            <a:r>
              <a:rPr lang="sl-SI" dirty="0" smtClean="0">
                <a:solidFill>
                  <a:srgbClr val="0070C0"/>
                </a:solidFill>
              </a:rPr>
              <a:t>D</a:t>
            </a:r>
            <a:r>
              <a:rPr lang="sl-SI" dirty="0" smtClean="0"/>
              <a:t> sestavljena iz 10</a:t>
            </a:r>
            <a:r>
              <a:rPr lang="sl-SI" dirty="0" smtClean="0">
                <a:solidFill>
                  <a:srgbClr val="FF0000"/>
                </a:solidFill>
              </a:rPr>
              <a:t>E</a:t>
            </a:r>
            <a:r>
              <a:rPr lang="sl-SI" dirty="0" smtClean="0"/>
              <a:t>.</a:t>
            </a:r>
            <a:endParaRPr lang="sl-SI" dirty="0">
              <a:solidFill>
                <a:srgbClr val="FF0000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62765"/>
              </p:ext>
            </p:extLst>
          </p:nvPr>
        </p:nvGraphicFramePr>
        <p:xfrm>
          <a:off x="1492897" y="2832588"/>
          <a:ext cx="391886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886">
                  <a:extLst>
                    <a:ext uri="{9D8B030D-6E8A-4147-A177-3AD203B41FA5}">
                      <a16:colId xmlns:a16="http://schemas.microsoft.com/office/drawing/2014/main" val="2551570499"/>
                    </a:ext>
                  </a:extLst>
                </a:gridCol>
              </a:tblGrid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024801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364782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118392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089384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11504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047861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673519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243040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435318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601034"/>
                  </a:ext>
                </a:extLst>
              </a:tr>
            </a:tbl>
          </a:graphicData>
        </a:graphic>
      </p:graphicFrame>
      <p:sp>
        <p:nvSpPr>
          <p:cNvPr id="6" name="Označba mesta vsebine 2"/>
          <p:cNvSpPr txBox="1">
            <a:spLocks/>
          </p:cNvSpPr>
          <p:nvPr/>
        </p:nvSpPr>
        <p:spPr>
          <a:xfrm>
            <a:off x="521180" y="1832717"/>
            <a:ext cx="6529502" cy="999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/>
              <a:t>1</a:t>
            </a:r>
            <a:r>
              <a:rPr lang="sl-SI" dirty="0" smtClean="0">
                <a:solidFill>
                  <a:srgbClr val="0070C0"/>
                </a:solidFill>
              </a:rPr>
              <a:t>D</a:t>
            </a:r>
            <a:r>
              <a:rPr lang="sl-SI" dirty="0" smtClean="0"/>
              <a:t> zamenjamo za 10</a:t>
            </a:r>
            <a:r>
              <a:rPr lang="sl-SI" dirty="0" smtClean="0">
                <a:solidFill>
                  <a:srgbClr val="FF0000"/>
                </a:solidFill>
              </a:rPr>
              <a:t>E</a:t>
            </a:r>
            <a:r>
              <a:rPr lang="sl-SI" dirty="0" smtClean="0"/>
              <a:t>.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7" name="Desna puščica 6"/>
          <p:cNvSpPr/>
          <p:nvPr/>
        </p:nvSpPr>
        <p:spPr>
          <a:xfrm>
            <a:off x="2808514" y="3909527"/>
            <a:ext cx="977417" cy="7518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4590654" y="2471138"/>
            <a:ext cx="382555" cy="3678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4590654" y="2954916"/>
            <a:ext cx="382555" cy="3678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4590654" y="5414522"/>
            <a:ext cx="382555" cy="3678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/>
          <p:cNvSpPr/>
          <p:nvPr/>
        </p:nvSpPr>
        <p:spPr>
          <a:xfrm>
            <a:off x="4581328" y="4920545"/>
            <a:ext cx="382555" cy="3678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/>
          <p:cNvSpPr/>
          <p:nvPr/>
        </p:nvSpPr>
        <p:spPr>
          <a:xfrm>
            <a:off x="4590654" y="4414814"/>
            <a:ext cx="382555" cy="3678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4581328" y="3954624"/>
            <a:ext cx="382555" cy="3678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6" name="Pravokotnik 15"/>
          <p:cNvSpPr/>
          <p:nvPr/>
        </p:nvSpPr>
        <p:spPr>
          <a:xfrm>
            <a:off x="4595316" y="3454770"/>
            <a:ext cx="382555" cy="3678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ravokotnik 16"/>
          <p:cNvSpPr/>
          <p:nvPr/>
        </p:nvSpPr>
        <p:spPr>
          <a:xfrm>
            <a:off x="4581328" y="5920253"/>
            <a:ext cx="382555" cy="3678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ravokotnik 17"/>
          <p:cNvSpPr/>
          <p:nvPr/>
        </p:nvSpPr>
        <p:spPr>
          <a:xfrm>
            <a:off x="4581328" y="2012080"/>
            <a:ext cx="382555" cy="3678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Pravokotnik 18"/>
          <p:cNvSpPr/>
          <p:nvPr/>
        </p:nvSpPr>
        <p:spPr>
          <a:xfrm>
            <a:off x="4581327" y="6414230"/>
            <a:ext cx="382555" cy="3678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322365"/>
              </p:ext>
            </p:extLst>
          </p:nvPr>
        </p:nvGraphicFramePr>
        <p:xfrm>
          <a:off x="100340" y="2838950"/>
          <a:ext cx="391886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886">
                  <a:extLst>
                    <a:ext uri="{9D8B030D-6E8A-4147-A177-3AD203B41FA5}">
                      <a16:colId xmlns:a16="http://schemas.microsoft.com/office/drawing/2014/main" val="2551570499"/>
                    </a:ext>
                  </a:extLst>
                </a:gridCol>
              </a:tblGrid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024801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364782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118392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089384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11504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047861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673519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243040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435318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601034"/>
                  </a:ext>
                </a:extLst>
              </a:tr>
            </a:tbl>
          </a:graphicData>
        </a:graphic>
      </p:graphicFrame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3703"/>
              </p:ext>
            </p:extLst>
          </p:nvPr>
        </p:nvGraphicFramePr>
        <p:xfrm>
          <a:off x="558280" y="2838950"/>
          <a:ext cx="391886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886">
                  <a:extLst>
                    <a:ext uri="{9D8B030D-6E8A-4147-A177-3AD203B41FA5}">
                      <a16:colId xmlns:a16="http://schemas.microsoft.com/office/drawing/2014/main" val="2551570499"/>
                    </a:ext>
                  </a:extLst>
                </a:gridCol>
              </a:tblGrid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024801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364782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118392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089384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11504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047861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673519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243040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435318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601034"/>
                  </a:ext>
                </a:extLst>
              </a:tr>
            </a:tbl>
          </a:graphicData>
        </a:graphic>
      </p:graphicFrame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276909"/>
              </p:ext>
            </p:extLst>
          </p:nvPr>
        </p:nvGraphicFramePr>
        <p:xfrm>
          <a:off x="1026366" y="2838950"/>
          <a:ext cx="391886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886">
                  <a:extLst>
                    <a:ext uri="{9D8B030D-6E8A-4147-A177-3AD203B41FA5}">
                      <a16:colId xmlns:a16="http://schemas.microsoft.com/office/drawing/2014/main" val="2551570499"/>
                    </a:ext>
                  </a:extLst>
                </a:gridCol>
              </a:tblGrid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024801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364782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118392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089384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11504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047861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673519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243040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435318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601034"/>
                  </a:ext>
                </a:extLst>
              </a:tr>
            </a:tbl>
          </a:graphicData>
        </a:graphic>
      </p:graphicFrame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496961"/>
              </p:ext>
            </p:extLst>
          </p:nvPr>
        </p:nvGraphicFramePr>
        <p:xfrm>
          <a:off x="1954762" y="2832588"/>
          <a:ext cx="391886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886">
                  <a:extLst>
                    <a:ext uri="{9D8B030D-6E8A-4147-A177-3AD203B41FA5}">
                      <a16:colId xmlns:a16="http://schemas.microsoft.com/office/drawing/2014/main" val="2551570499"/>
                    </a:ext>
                  </a:extLst>
                </a:gridCol>
              </a:tblGrid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024801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364782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118392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089384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11504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047861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673519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243040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435318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601034"/>
                  </a:ext>
                </a:extLst>
              </a:tr>
            </a:tbl>
          </a:graphicData>
        </a:graphic>
      </p:graphicFrame>
      <p:sp>
        <p:nvSpPr>
          <p:cNvPr id="25" name="Elipsa 24"/>
          <p:cNvSpPr/>
          <p:nvPr/>
        </p:nvSpPr>
        <p:spPr>
          <a:xfrm>
            <a:off x="1833464" y="2539320"/>
            <a:ext cx="634482" cy="40588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Označba mesta vsebine 2"/>
          <p:cNvSpPr txBox="1">
            <a:spLocks/>
          </p:cNvSpPr>
          <p:nvPr/>
        </p:nvSpPr>
        <p:spPr>
          <a:xfrm>
            <a:off x="5910043" y="3954624"/>
            <a:ext cx="6529502" cy="999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/>
              <a:t>Zdaj lahko odštejem 6</a:t>
            </a:r>
            <a:r>
              <a:rPr lang="sl-SI" dirty="0" smtClean="0">
                <a:solidFill>
                  <a:srgbClr val="FF0000"/>
                </a:solidFill>
              </a:rPr>
              <a:t>E</a:t>
            </a:r>
            <a:r>
              <a:rPr lang="sl-SI" dirty="0" smtClean="0"/>
              <a:t>.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31" name="Zvok 3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878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20"/>
    </mc:Choice>
    <mc:Fallback xmlns="">
      <p:transition spd="slow" advTm="27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6" grpId="0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5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389991"/>
              </p:ext>
            </p:extLst>
          </p:nvPr>
        </p:nvGraphicFramePr>
        <p:xfrm>
          <a:off x="286953" y="1411367"/>
          <a:ext cx="391886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886">
                  <a:extLst>
                    <a:ext uri="{9D8B030D-6E8A-4147-A177-3AD203B41FA5}">
                      <a16:colId xmlns:a16="http://schemas.microsoft.com/office/drawing/2014/main" val="2551570499"/>
                    </a:ext>
                  </a:extLst>
                </a:gridCol>
              </a:tblGrid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024801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364782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118392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089384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11504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047861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673519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243040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435318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601034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918602"/>
              </p:ext>
            </p:extLst>
          </p:nvPr>
        </p:nvGraphicFramePr>
        <p:xfrm>
          <a:off x="800136" y="1411367"/>
          <a:ext cx="391886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886">
                  <a:extLst>
                    <a:ext uri="{9D8B030D-6E8A-4147-A177-3AD203B41FA5}">
                      <a16:colId xmlns:a16="http://schemas.microsoft.com/office/drawing/2014/main" val="2551570499"/>
                    </a:ext>
                  </a:extLst>
                </a:gridCol>
              </a:tblGrid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024801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364782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118392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089384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11504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047861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673519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243040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435318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601034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952151"/>
              </p:ext>
            </p:extLst>
          </p:nvPr>
        </p:nvGraphicFramePr>
        <p:xfrm>
          <a:off x="1329684" y="1411367"/>
          <a:ext cx="391886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886">
                  <a:extLst>
                    <a:ext uri="{9D8B030D-6E8A-4147-A177-3AD203B41FA5}">
                      <a16:colId xmlns:a16="http://schemas.microsoft.com/office/drawing/2014/main" val="2551570499"/>
                    </a:ext>
                  </a:extLst>
                </a:gridCol>
              </a:tblGrid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024801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364782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118392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089384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11504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047861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673519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243040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435318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601034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558219"/>
              </p:ext>
            </p:extLst>
          </p:nvPr>
        </p:nvGraphicFramePr>
        <p:xfrm>
          <a:off x="1881410" y="1411367"/>
          <a:ext cx="391886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886">
                  <a:extLst>
                    <a:ext uri="{9D8B030D-6E8A-4147-A177-3AD203B41FA5}">
                      <a16:colId xmlns:a16="http://schemas.microsoft.com/office/drawing/2014/main" val="2551570499"/>
                    </a:ext>
                  </a:extLst>
                </a:gridCol>
              </a:tblGrid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024801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364782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118392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089384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11504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047861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673519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243040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435318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601034"/>
                  </a:ext>
                </a:extLst>
              </a:tr>
            </a:tbl>
          </a:graphicData>
        </a:graphic>
      </p:graphicFrame>
      <p:sp>
        <p:nvSpPr>
          <p:cNvPr id="12" name="Pravokotnik 11"/>
          <p:cNvSpPr/>
          <p:nvPr/>
        </p:nvSpPr>
        <p:spPr>
          <a:xfrm>
            <a:off x="2547250" y="4947806"/>
            <a:ext cx="382555" cy="3678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/>
          <p:cNvSpPr/>
          <p:nvPr/>
        </p:nvSpPr>
        <p:spPr>
          <a:xfrm>
            <a:off x="2547254" y="1043555"/>
            <a:ext cx="382555" cy="3678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/>
          <p:cNvSpPr/>
          <p:nvPr/>
        </p:nvSpPr>
        <p:spPr>
          <a:xfrm>
            <a:off x="2547254" y="1474622"/>
            <a:ext cx="382555" cy="3678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547254" y="1905689"/>
            <a:ext cx="382555" cy="3678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2547254" y="2336756"/>
            <a:ext cx="382555" cy="3678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ravokotnik 16"/>
          <p:cNvSpPr/>
          <p:nvPr/>
        </p:nvSpPr>
        <p:spPr>
          <a:xfrm>
            <a:off x="2547253" y="2767823"/>
            <a:ext cx="382555" cy="3678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ravokotnik 17"/>
          <p:cNvSpPr/>
          <p:nvPr/>
        </p:nvSpPr>
        <p:spPr>
          <a:xfrm>
            <a:off x="2547252" y="3198890"/>
            <a:ext cx="382555" cy="3678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Pravokotnik 18"/>
          <p:cNvSpPr/>
          <p:nvPr/>
        </p:nvSpPr>
        <p:spPr>
          <a:xfrm>
            <a:off x="2547252" y="3636119"/>
            <a:ext cx="382555" cy="3678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ravokotnik 19"/>
          <p:cNvSpPr/>
          <p:nvPr/>
        </p:nvSpPr>
        <p:spPr>
          <a:xfrm>
            <a:off x="2547251" y="4073348"/>
            <a:ext cx="382555" cy="3678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Pravokotnik 20"/>
          <p:cNvSpPr/>
          <p:nvPr/>
        </p:nvSpPr>
        <p:spPr>
          <a:xfrm>
            <a:off x="2547251" y="4492091"/>
            <a:ext cx="382555" cy="3678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Označba mesta vsebine 2"/>
          <p:cNvSpPr txBox="1">
            <a:spLocks/>
          </p:cNvSpPr>
          <p:nvPr/>
        </p:nvSpPr>
        <p:spPr>
          <a:xfrm>
            <a:off x="3203763" y="2951729"/>
            <a:ext cx="6529502" cy="999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/>
              <a:t>Odštejem 6</a:t>
            </a:r>
            <a:r>
              <a:rPr lang="sl-SI" dirty="0" smtClean="0">
                <a:solidFill>
                  <a:srgbClr val="FF0000"/>
                </a:solidFill>
              </a:rPr>
              <a:t>E</a:t>
            </a:r>
            <a:r>
              <a:rPr lang="sl-SI" dirty="0" smtClean="0"/>
              <a:t>.</a:t>
            </a:r>
            <a:endParaRPr lang="sl-SI" dirty="0">
              <a:solidFill>
                <a:srgbClr val="FF0000"/>
              </a:solidFill>
            </a:endParaRPr>
          </a:p>
        </p:txBody>
      </p:sp>
      <p:cxnSp>
        <p:nvCxnSpPr>
          <p:cNvPr id="24" name="Raven povezovalnik 23"/>
          <p:cNvCxnSpPr/>
          <p:nvPr/>
        </p:nvCxnSpPr>
        <p:spPr>
          <a:xfrm>
            <a:off x="2448747" y="980300"/>
            <a:ext cx="563953" cy="55851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en povezovalnik 27"/>
          <p:cNvCxnSpPr/>
          <p:nvPr/>
        </p:nvCxnSpPr>
        <p:spPr>
          <a:xfrm>
            <a:off x="2446580" y="1392881"/>
            <a:ext cx="563953" cy="55851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povezovalnik 28"/>
          <p:cNvCxnSpPr/>
          <p:nvPr/>
        </p:nvCxnSpPr>
        <p:spPr>
          <a:xfrm>
            <a:off x="2442113" y="1804551"/>
            <a:ext cx="563953" cy="55851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en povezovalnik 29"/>
          <p:cNvCxnSpPr/>
          <p:nvPr/>
        </p:nvCxnSpPr>
        <p:spPr>
          <a:xfrm>
            <a:off x="2456553" y="2237588"/>
            <a:ext cx="563953" cy="55851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en povezovalnik 30"/>
          <p:cNvCxnSpPr/>
          <p:nvPr/>
        </p:nvCxnSpPr>
        <p:spPr>
          <a:xfrm>
            <a:off x="2458162" y="2681652"/>
            <a:ext cx="563953" cy="55851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en povezovalnik 31"/>
          <p:cNvCxnSpPr/>
          <p:nvPr/>
        </p:nvCxnSpPr>
        <p:spPr>
          <a:xfrm>
            <a:off x="2460037" y="3110734"/>
            <a:ext cx="563953" cy="55851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značba mesta vsebine 2"/>
          <p:cNvSpPr txBox="1">
            <a:spLocks/>
          </p:cNvSpPr>
          <p:nvPr/>
        </p:nvSpPr>
        <p:spPr>
          <a:xfrm>
            <a:off x="7713559" y="543619"/>
            <a:ext cx="2419486" cy="999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/>
              <a:t>Kaj mi ostane?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5" name="Označba mesta vsebine 2"/>
          <p:cNvSpPr txBox="1">
            <a:spLocks/>
          </p:cNvSpPr>
          <p:nvPr/>
        </p:nvSpPr>
        <p:spPr>
          <a:xfrm>
            <a:off x="7844187" y="2139020"/>
            <a:ext cx="2419486" cy="999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/>
              <a:t>4 cele </a:t>
            </a:r>
            <a:r>
              <a:rPr lang="sl-SI" dirty="0" smtClean="0">
                <a:solidFill>
                  <a:srgbClr val="0070C0"/>
                </a:solidFill>
              </a:rPr>
              <a:t>D</a:t>
            </a:r>
            <a:r>
              <a:rPr lang="sl-SI" dirty="0" smtClean="0"/>
              <a:t> in 4</a:t>
            </a:r>
            <a:r>
              <a:rPr lang="sl-SI" dirty="0" smtClean="0">
                <a:solidFill>
                  <a:srgbClr val="FF0000"/>
                </a:solidFill>
              </a:rPr>
              <a:t>E</a:t>
            </a:r>
            <a:r>
              <a:rPr lang="sl-SI" dirty="0" smtClean="0"/>
              <a:t>.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8" name="Zaobljeni pravokotnik 37"/>
          <p:cNvSpPr/>
          <p:nvPr/>
        </p:nvSpPr>
        <p:spPr>
          <a:xfrm>
            <a:off x="7388416" y="2975868"/>
            <a:ext cx="3331028" cy="157126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Če to zapišemo s številom, je to število 44.</a:t>
            </a:r>
            <a:endParaRPr lang="sl-SI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Pravokotnik 39"/>
          <p:cNvSpPr/>
          <p:nvPr/>
        </p:nvSpPr>
        <p:spPr>
          <a:xfrm>
            <a:off x="0" y="0"/>
            <a:ext cx="1959429" cy="543619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50 – 6 =</a:t>
            </a:r>
            <a:endParaRPr lang="sl-SI" sz="2800" dirty="0"/>
          </a:p>
        </p:txBody>
      </p:sp>
      <p:sp>
        <p:nvSpPr>
          <p:cNvPr id="41" name="PoljeZBesedilom 40"/>
          <p:cNvSpPr txBox="1"/>
          <p:nvPr/>
        </p:nvSpPr>
        <p:spPr>
          <a:xfrm>
            <a:off x="7497656" y="5131712"/>
            <a:ext cx="1069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/>
              <a:t>50</a:t>
            </a:r>
            <a:endParaRPr lang="sl-SI" b="1" dirty="0"/>
          </a:p>
        </p:txBody>
      </p:sp>
      <p:sp>
        <p:nvSpPr>
          <p:cNvPr id="42" name="PoljeZBesedilom 41"/>
          <p:cNvSpPr txBox="1"/>
          <p:nvPr/>
        </p:nvSpPr>
        <p:spPr>
          <a:xfrm>
            <a:off x="8351246" y="5131712"/>
            <a:ext cx="531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/>
              <a:t>-</a:t>
            </a:r>
            <a:endParaRPr lang="sl-SI" sz="5400" b="1" dirty="0"/>
          </a:p>
        </p:txBody>
      </p:sp>
      <p:sp>
        <p:nvSpPr>
          <p:cNvPr id="43" name="PoljeZBesedilom 42"/>
          <p:cNvSpPr txBox="1"/>
          <p:nvPr/>
        </p:nvSpPr>
        <p:spPr>
          <a:xfrm>
            <a:off x="8787992" y="5131712"/>
            <a:ext cx="531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/>
              <a:t>6</a:t>
            </a:r>
            <a:endParaRPr lang="sl-SI" sz="5400" b="1" dirty="0"/>
          </a:p>
        </p:txBody>
      </p:sp>
      <p:sp>
        <p:nvSpPr>
          <p:cNvPr id="44" name="PoljeZBesedilom 43"/>
          <p:cNvSpPr txBox="1"/>
          <p:nvPr/>
        </p:nvSpPr>
        <p:spPr>
          <a:xfrm>
            <a:off x="9413281" y="5131712"/>
            <a:ext cx="850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/>
              <a:t>=</a:t>
            </a:r>
            <a:endParaRPr lang="sl-SI" sz="5400" b="1" dirty="0"/>
          </a:p>
        </p:txBody>
      </p:sp>
      <p:sp>
        <p:nvSpPr>
          <p:cNvPr id="45" name="PoljeZBesedilom 44"/>
          <p:cNvSpPr txBox="1"/>
          <p:nvPr/>
        </p:nvSpPr>
        <p:spPr>
          <a:xfrm>
            <a:off x="9969198" y="5131712"/>
            <a:ext cx="1190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/>
              <a:t>44</a:t>
            </a:r>
            <a:endParaRPr lang="sl-SI" sz="5400" b="1" dirty="0"/>
          </a:p>
        </p:txBody>
      </p:sp>
      <p:pic>
        <p:nvPicPr>
          <p:cNvPr id="49" name="Zvok 4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354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23"/>
    </mc:Choice>
    <mc:Fallback xmlns="">
      <p:transition spd="slow" advTm="25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  <p:bldLst>
      <p:bldP spid="33" grpId="0"/>
      <p:bldP spid="35" grpId="0"/>
      <p:bldP spid="38" grpId="0" animBg="1"/>
      <p:bldP spid="41" grpId="0"/>
      <p:bldP spid="42" grpId="0"/>
      <p:bldP spid="4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729069"/>
              </p:ext>
            </p:extLst>
          </p:nvPr>
        </p:nvGraphicFramePr>
        <p:xfrm>
          <a:off x="3128342" y="1208290"/>
          <a:ext cx="5913020" cy="474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302">
                  <a:extLst>
                    <a:ext uri="{9D8B030D-6E8A-4147-A177-3AD203B41FA5}">
                      <a16:colId xmlns:a16="http://schemas.microsoft.com/office/drawing/2014/main" val="1358280604"/>
                    </a:ext>
                  </a:extLst>
                </a:gridCol>
                <a:gridCol w="591302">
                  <a:extLst>
                    <a:ext uri="{9D8B030D-6E8A-4147-A177-3AD203B41FA5}">
                      <a16:colId xmlns:a16="http://schemas.microsoft.com/office/drawing/2014/main" val="2490487964"/>
                    </a:ext>
                  </a:extLst>
                </a:gridCol>
                <a:gridCol w="591302">
                  <a:extLst>
                    <a:ext uri="{9D8B030D-6E8A-4147-A177-3AD203B41FA5}">
                      <a16:colId xmlns:a16="http://schemas.microsoft.com/office/drawing/2014/main" val="1566894191"/>
                    </a:ext>
                  </a:extLst>
                </a:gridCol>
                <a:gridCol w="591302">
                  <a:extLst>
                    <a:ext uri="{9D8B030D-6E8A-4147-A177-3AD203B41FA5}">
                      <a16:colId xmlns:a16="http://schemas.microsoft.com/office/drawing/2014/main" val="2768668525"/>
                    </a:ext>
                  </a:extLst>
                </a:gridCol>
                <a:gridCol w="591302">
                  <a:extLst>
                    <a:ext uri="{9D8B030D-6E8A-4147-A177-3AD203B41FA5}">
                      <a16:colId xmlns:a16="http://schemas.microsoft.com/office/drawing/2014/main" val="1219251308"/>
                    </a:ext>
                  </a:extLst>
                </a:gridCol>
                <a:gridCol w="591302">
                  <a:extLst>
                    <a:ext uri="{9D8B030D-6E8A-4147-A177-3AD203B41FA5}">
                      <a16:colId xmlns:a16="http://schemas.microsoft.com/office/drawing/2014/main" val="1634369003"/>
                    </a:ext>
                  </a:extLst>
                </a:gridCol>
                <a:gridCol w="591302">
                  <a:extLst>
                    <a:ext uri="{9D8B030D-6E8A-4147-A177-3AD203B41FA5}">
                      <a16:colId xmlns:a16="http://schemas.microsoft.com/office/drawing/2014/main" val="1773385046"/>
                    </a:ext>
                  </a:extLst>
                </a:gridCol>
                <a:gridCol w="591302">
                  <a:extLst>
                    <a:ext uri="{9D8B030D-6E8A-4147-A177-3AD203B41FA5}">
                      <a16:colId xmlns:a16="http://schemas.microsoft.com/office/drawing/2014/main" val="2995898166"/>
                    </a:ext>
                  </a:extLst>
                </a:gridCol>
                <a:gridCol w="591302">
                  <a:extLst>
                    <a:ext uri="{9D8B030D-6E8A-4147-A177-3AD203B41FA5}">
                      <a16:colId xmlns:a16="http://schemas.microsoft.com/office/drawing/2014/main" val="1514789866"/>
                    </a:ext>
                  </a:extLst>
                </a:gridCol>
                <a:gridCol w="591302">
                  <a:extLst>
                    <a:ext uri="{9D8B030D-6E8A-4147-A177-3AD203B41FA5}">
                      <a16:colId xmlns:a16="http://schemas.microsoft.com/office/drawing/2014/main" val="3965865362"/>
                    </a:ext>
                  </a:extLst>
                </a:gridCol>
              </a:tblGrid>
              <a:tr h="474464"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1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2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3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4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5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6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7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8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9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10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267027"/>
                  </a:ext>
                </a:extLst>
              </a:tr>
              <a:tr h="474464"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11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12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13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14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15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16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17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18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19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20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943272"/>
                  </a:ext>
                </a:extLst>
              </a:tr>
              <a:tr h="474464"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21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22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23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24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25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26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27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28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29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30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107813"/>
                  </a:ext>
                </a:extLst>
              </a:tr>
              <a:tr h="474464"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31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32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33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34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35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36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37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38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39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40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433749"/>
                  </a:ext>
                </a:extLst>
              </a:tr>
              <a:tr h="474464"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41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42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43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44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45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46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47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48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49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50</a:t>
                      </a:r>
                      <a:endParaRPr lang="sl-SI" sz="20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066512"/>
                  </a:ext>
                </a:extLst>
              </a:tr>
              <a:tr h="474464"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51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52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53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54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55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56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57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58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59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60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733728"/>
                  </a:ext>
                </a:extLst>
              </a:tr>
              <a:tr h="474464"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61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62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63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64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65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66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67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68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69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70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537349"/>
                  </a:ext>
                </a:extLst>
              </a:tr>
              <a:tr h="474464"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71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72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73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74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75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76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77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78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79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80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514665"/>
                  </a:ext>
                </a:extLst>
              </a:tr>
              <a:tr h="474464"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81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82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83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84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85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86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87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88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89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90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482967"/>
                  </a:ext>
                </a:extLst>
              </a:tr>
              <a:tr h="474464"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91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92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93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94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95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96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97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98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99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100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042507"/>
                  </a:ext>
                </a:extLst>
              </a:tr>
            </a:tbl>
          </a:graphicData>
        </a:graphic>
      </p:graphicFrame>
      <p:sp>
        <p:nvSpPr>
          <p:cNvPr id="5" name="PoljeZBesedilom 4"/>
          <p:cNvSpPr txBox="1"/>
          <p:nvPr/>
        </p:nvSpPr>
        <p:spPr>
          <a:xfrm>
            <a:off x="2819137" y="447869"/>
            <a:ext cx="653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 smtClean="0"/>
              <a:t>PRIKAZ V STOTIČNEM KVADRATU</a:t>
            </a:r>
            <a:endParaRPr lang="sl-SI" sz="2400" b="1" dirty="0"/>
          </a:p>
        </p:txBody>
      </p:sp>
      <p:sp>
        <p:nvSpPr>
          <p:cNvPr id="6" name="Pravokotnik 5"/>
          <p:cNvSpPr/>
          <p:nvPr/>
        </p:nvSpPr>
        <p:spPr>
          <a:xfrm>
            <a:off x="9350567" y="3036991"/>
            <a:ext cx="1799516" cy="54361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50 – 6 =</a:t>
            </a:r>
            <a:endParaRPr lang="sl-SI" sz="2800" dirty="0"/>
          </a:p>
        </p:txBody>
      </p:sp>
      <p:sp>
        <p:nvSpPr>
          <p:cNvPr id="18" name="Leva puščica 17"/>
          <p:cNvSpPr/>
          <p:nvPr/>
        </p:nvSpPr>
        <p:spPr>
          <a:xfrm>
            <a:off x="8341567" y="3104749"/>
            <a:ext cx="186612" cy="47586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Leva puščica 18"/>
          <p:cNvSpPr/>
          <p:nvPr/>
        </p:nvSpPr>
        <p:spPr>
          <a:xfrm>
            <a:off x="7735078" y="3104749"/>
            <a:ext cx="186612" cy="47586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Leva puščica 19"/>
          <p:cNvSpPr/>
          <p:nvPr/>
        </p:nvSpPr>
        <p:spPr>
          <a:xfrm>
            <a:off x="7128589" y="3121065"/>
            <a:ext cx="186612" cy="47586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Leva puščica 20"/>
          <p:cNvSpPr/>
          <p:nvPr/>
        </p:nvSpPr>
        <p:spPr>
          <a:xfrm>
            <a:off x="6522100" y="3104749"/>
            <a:ext cx="186612" cy="47586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Leva puščica 21"/>
          <p:cNvSpPr/>
          <p:nvPr/>
        </p:nvSpPr>
        <p:spPr>
          <a:xfrm>
            <a:off x="5991545" y="3121065"/>
            <a:ext cx="186612" cy="47586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Leva puščica 22"/>
          <p:cNvSpPr/>
          <p:nvPr/>
        </p:nvSpPr>
        <p:spPr>
          <a:xfrm>
            <a:off x="5383766" y="3121065"/>
            <a:ext cx="186612" cy="47586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Elipsa 23"/>
          <p:cNvSpPr/>
          <p:nvPr/>
        </p:nvSpPr>
        <p:spPr>
          <a:xfrm>
            <a:off x="4870580" y="3036991"/>
            <a:ext cx="699798" cy="63927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PoljeZBesedilom 25"/>
          <p:cNvSpPr txBox="1"/>
          <p:nvPr/>
        </p:nvSpPr>
        <p:spPr>
          <a:xfrm>
            <a:off x="10879494" y="3057390"/>
            <a:ext cx="699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00B050"/>
                </a:solidFill>
              </a:rPr>
              <a:t>44</a:t>
            </a:r>
            <a:endParaRPr lang="sl-SI" sz="2800" dirty="0">
              <a:solidFill>
                <a:srgbClr val="00B050"/>
              </a:solidFill>
            </a:endParaRPr>
          </a:p>
        </p:txBody>
      </p:sp>
      <p:pic>
        <p:nvPicPr>
          <p:cNvPr id="31" name="Zvok 3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499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04"/>
    </mc:Choice>
    <mc:Fallback xmlns="">
      <p:transition spd="slow" advTm="23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85661" y="327803"/>
            <a:ext cx="5935825" cy="1325563"/>
          </a:xfrm>
        </p:spPr>
        <p:txBody>
          <a:bodyPr/>
          <a:lstStyle/>
          <a:p>
            <a:pPr algn="ctr"/>
            <a:r>
              <a:rPr lang="sl-SI" b="1" dirty="0" smtClean="0">
                <a:solidFill>
                  <a:srgbClr val="FF0000"/>
                </a:solidFill>
              </a:rPr>
              <a:t>ODŠTEVAM DO 100</a:t>
            </a:r>
            <a:br>
              <a:rPr lang="sl-SI" b="1" dirty="0" smtClean="0">
                <a:solidFill>
                  <a:srgbClr val="FF0000"/>
                </a:solidFill>
              </a:rPr>
            </a:br>
            <a:r>
              <a:rPr lang="sl-SI" b="1" dirty="0" smtClean="0">
                <a:solidFill>
                  <a:srgbClr val="FF0000"/>
                </a:solidFill>
              </a:rPr>
              <a:t>D – E = DE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90448" y="105080"/>
            <a:ext cx="2419486" cy="999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u="sng" dirty="0" smtClean="0"/>
              <a:t>Zapis v zvezek</a:t>
            </a:r>
            <a:endParaRPr lang="sl-SI" u="sng" dirty="0">
              <a:solidFill>
                <a:srgbClr val="FF0000"/>
              </a:solidFill>
            </a:endParaRPr>
          </a:p>
        </p:txBody>
      </p:sp>
      <p:sp>
        <p:nvSpPr>
          <p:cNvPr id="5" name="Označba mesta vsebine 2"/>
          <p:cNvSpPr txBox="1">
            <a:spLocks/>
          </p:cNvSpPr>
          <p:nvPr/>
        </p:nvSpPr>
        <p:spPr>
          <a:xfrm>
            <a:off x="114003" y="1994133"/>
            <a:ext cx="4901431" cy="999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dirty="0" smtClean="0"/>
              <a:t>V trgovini sem kupila 50 jajc. </a:t>
            </a:r>
          </a:p>
        </p:txBody>
      </p:sp>
      <p:sp>
        <p:nvSpPr>
          <p:cNvPr id="6" name="Označba mesta vsebine 2"/>
          <p:cNvSpPr txBox="1">
            <a:spLocks/>
          </p:cNvSpPr>
          <p:nvPr/>
        </p:nvSpPr>
        <p:spPr>
          <a:xfrm>
            <a:off x="90448" y="2473527"/>
            <a:ext cx="9283708" cy="999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dirty="0" smtClean="0"/>
              <a:t>Odločila sem se, da bom spekla pecivo. Porabila sem 6 jajc.</a:t>
            </a:r>
          </a:p>
          <a:p>
            <a:pPr marL="0" indent="0">
              <a:buNone/>
            </a:pPr>
            <a:r>
              <a:rPr lang="sl-SI" dirty="0" smtClean="0"/>
              <a:t>Koliko jajc mi je ostalo?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2270450" y="3516653"/>
            <a:ext cx="1069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/>
              <a:t>50</a:t>
            </a:r>
            <a:endParaRPr lang="sl-SI" b="1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3073738" y="3439250"/>
            <a:ext cx="531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/>
              <a:t>-</a:t>
            </a:r>
            <a:endParaRPr lang="sl-SI" sz="5400" b="1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3387451" y="3477952"/>
            <a:ext cx="531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/>
              <a:t>6</a:t>
            </a:r>
            <a:endParaRPr lang="sl-SI" sz="5400" b="1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3881910" y="3439250"/>
            <a:ext cx="850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/>
              <a:t>=</a:t>
            </a:r>
            <a:endParaRPr lang="sl-SI" sz="5400" b="1" dirty="0"/>
          </a:p>
        </p:txBody>
      </p:sp>
      <p:cxnSp>
        <p:nvCxnSpPr>
          <p:cNvPr id="16" name="Raven povezovalnik 15"/>
          <p:cNvCxnSpPr/>
          <p:nvPr/>
        </p:nvCxnSpPr>
        <p:spPr>
          <a:xfrm>
            <a:off x="2065179" y="4709466"/>
            <a:ext cx="15548" cy="20832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en povezovalnik 27"/>
          <p:cNvCxnSpPr/>
          <p:nvPr/>
        </p:nvCxnSpPr>
        <p:spPr>
          <a:xfrm>
            <a:off x="2254902" y="4709466"/>
            <a:ext cx="15548" cy="20832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povezovalnik 28"/>
          <p:cNvCxnSpPr/>
          <p:nvPr/>
        </p:nvCxnSpPr>
        <p:spPr>
          <a:xfrm>
            <a:off x="2452402" y="4709466"/>
            <a:ext cx="15548" cy="20832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en povezovalnik 29"/>
          <p:cNvCxnSpPr/>
          <p:nvPr/>
        </p:nvCxnSpPr>
        <p:spPr>
          <a:xfrm>
            <a:off x="2649902" y="4709466"/>
            <a:ext cx="15548" cy="20832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ipsa 30"/>
          <p:cNvSpPr/>
          <p:nvPr/>
        </p:nvSpPr>
        <p:spPr>
          <a:xfrm>
            <a:off x="2810760" y="5831320"/>
            <a:ext cx="158620" cy="1880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2" name="Elipsa 31"/>
          <p:cNvSpPr/>
          <p:nvPr/>
        </p:nvSpPr>
        <p:spPr>
          <a:xfrm>
            <a:off x="2810760" y="4615421"/>
            <a:ext cx="158620" cy="1880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3" name="Elipsa 32"/>
          <p:cNvSpPr/>
          <p:nvPr/>
        </p:nvSpPr>
        <p:spPr>
          <a:xfrm>
            <a:off x="2810760" y="4851619"/>
            <a:ext cx="158620" cy="1880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4" name="Elipsa 33"/>
          <p:cNvSpPr/>
          <p:nvPr/>
        </p:nvSpPr>
        <p:spPr>
          <a:xfrm>
            <a:off x="2810760" y="5087817"/>
            <a:ext cx="158620" cy="1880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5" name="Elipsa 34"/>
          <p:cNvSpPr/>
          <p:nvPr/>
        </p:nvSpPr>
        <p:spPr>
          <a:xfrm>
            <a:off x="2810760" y="5324147"/>
            <a:ext cx="158620" cy="1880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6" name="Elipsa 35"/>
          <p:cNvSpPr/>
          <p:nvPr/>
        </p:nvSpPr>
        <p:spPr>
          <a:xfrm>
            <a:off x="2810760" y="5577021"/>
            <a:ext cx="158620" cy="1880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7" name="Elipsa 36"/>
          <p:cNvSpPr/>
          <p:nvPr/>
        </p:nvSpPr>
        <p:spPr>
          <a:xfrm>
            <a:off x="2810760" y="6105705"/>
            <a:ext cx="158620" cy="1880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8" name="Elipsa 37"/>
          <p:cNvSpPr/>
          <p:nvPr/>
        </p:nvSpPr>
        <p:spPr>
          <a:xfrm>
            <a:off x="2810760" y="6380090"/>
            <a:ext cx="158620" cy="1880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9" name="Elipsa 38"/>
          <p:cNvSpPr/>
          <p:nvPr/>
        </p:nvSpPr>
        <p:spPr>
          <a:xfrm>
            <a:off x="2810760" y="6654475"/>
            <a:ext cx="158620" cy="1880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0" name="Elipsa 39"/>
          <p:cNvSpPr/>
          <p:nvPr/>
        </p:nvSpPr>
        <p:spPr>
          <a:xfrm>
            <a:off x="2795078" y="4379091"/>
            <a:ext cx="158620" cy="1880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42" name="Raven povezovalnik 41"/>
          <p:cNvCxnSpPr/>
          <p:nvPr/>
        </p:nvCxnSpPr>
        <p:spPr>
          <a:xfrm>
            <a:off x="2774525" y="4371319"/>
            <a:ext cx="220298" cy="2361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ven povezovalnik 43"/>
          <p:cNvCxnSpPr/>
          <p:nvPr/>
        </p:nvCxnSpPr>
        <p:spPr>
          <a:xfrm>
            <a:off x="2772280" y="4591301"/>
            <a:ext cx="220298" cy="2361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ven povezovalnik 44"/>
          <p:cNvCxnSpPr/>
          <p:nvPr/>
        </p:nvCxnSpPr>
        <p:spPr>
          <a:xfrm>
            <a:off x="2772280" y="4851619"/>
            <a:ext cx="220298" cy="2361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ven povezovalnik 45"/>
          <p:cNvCxnSpPr/>
          <p:nvPr/>
        </p:nvCxnSpPr>
        <p:spPr>
          <a:xfrm>
            <a:off x="2779921" y="5076257"/>
            <a:ext cx="220298" cy="2361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ven povezovalnik 46"/>
          <p:cNvCxnSpPr/>
          <p:nvPr/>
        </p:nvCxnSpPr>
        <p:spPr>
          <a:xfrm>
            <a:off x="2772280" y="5300895"/>
            <a:ext cx="220298" cy="2361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ven povezovalnik 47"/>
          <p:cNvCxnSpPr/>
          <p:nvPr/>
        </p:nvCxnSpPr>
        <p:spPr>
          <a:xfrm>
            <a:off x="2779921" y="5561213"/>
            <a:ext cx="220298" cy="2361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oljeZBesedilom 50"/>
          <p:cNvSpPr txBox="1"/>
          <p:nvPr/>
        </p:nvSpPr>
        <p:spPr>
          <a:xfrm>
            <a:off x="4408901" y="3439250"/>
            <a:ext cx="1124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/>
              <a:t>44</a:t>
            </a:r>
            <a:endParaRPr lang="sl-SI" sz="5400" b="1" dirty="0"/>
          </a:p>
        </p:txBody>
      </p:sp>
      <p:sp>
        <p:nvSpPr>
          <p:cNvPr id="53" name="Označba mesta vsebine 2"/>
          <p:cNvSpPr txBox="1">
            <a:spLocks/>
          </p:cNvSpPr>
          <p:nvPr/>
        </p:nvSpPr>
        <p:spPr>
          <a:xfrm>
            <a:off x="7891103" y="3625769"/>
            <a:ext cx="4300897" cy="999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u="sng" dirty="0" smtClean="0"/>
              <a:t>Zapis z desetiškimi enotami</a:t>
            </a:r>
            <a:endParaRPr lang="sl-SI" u="sng" dirty="0">
              <a:solidFill>
                <a:srgbClr val="FF0000"/>
              </a:solidFill>
            </a:endParaRPr>
          </a:p>
        </p:txBody>
      </p:sp>
      <p:sp>
        <p:nvSpPr>
          <p:cNvPr id="54" name="PoljeZBesedilom 53"/>
          <p:cNvSpPr txBox="1"/>
          <p:nvPr/>
        </p:nvSpPr>
        <p:spPr>
          <a:xfrm>
            <a:off x="7726262" y="4293559"/>
            <a:ext cx="1069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/>
              <a:t>5</a:t>
            </a:r>
            <a:r>
              <a:rPr lang="sl-SI" sz="5400" b="1" dirty="0" smtClean="0">
                <a:solidFill>
                  <a:srgbClr val="0070C0"/>
                </a:solidFill>
              </a:rPr>
              <a:t>D</a:t>
            </a:r>
            <a:endParaRPr lang="sl-SI" b="1" dirty="0">
              <a:solidFill>
                <a:srgbClr val="0070C0"/>
              </a:solidFill>
            </a:endParaRPr>
          </a:p>
        </p:txBody>
      </p:sp>
      <p:sp>
        <p:nvSpPr>
          <p:cNvPr id="55" name="PoljeZBesedilom 54"/>
          <p:cNvSpPr txBox="1"/>
          <p:nvPr/>
        </p:nvSpPr>
        <p:spPr>
          <a:xfrm>
            <a:off x="8622695" y="4199647"/>
            <a:ext cx="531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/>
              <a:t>-</a:t>
            </a:r>
            <a:endParaRPr lang="sl-SI" sz="5400" b="1" dirty="0"/>
          </a:p>
        </p:txBody>
      </p:sp>
      <p:sp>
        <p:nvSpPr>
          <p:cNvPr id="56" name="PoljeZBesedilom 55"/>
          <p:cNvSpPr txBox="1"/>
          <p:nvPr/>
        </p:nvSpPr>
        <p:spPr>
          <a:xfrm>
            <a:off x="8980139" y="4280996"/>
            <a:ext cx="1050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/>
              <a:t>6</a:t>
            </a:r>
            <a:r>
              <a:rPr lang="sl-SI" sz="5400" b="1" dirty="0" smtClean="0">
                <a:solidFill>
                  <a:srgbClr val="FF0000"/>
                </a:solidFill>
              </a:rPr>
              <a:t>E</a:t>
            </a:r>
            <a:endParaRPr lang="sl-SI" sz="5400" b="1" dirty="0">
              <a:solidFill>
                <a:srgbClr val="FF0000"/>
              </a:solidFill>
            </a:endParaRPr>
          </a:p>
        </p:txBody>
      </p:sp>
      <p:sp>
        <p:nvSpPr>
          <p:cNvPr id="58" name="PoljeZBesedilom 57"/>
          <p:cNvSpPr txBox="1"/>
          <p:nvPr/>
        </p:nvSpPr>
        <p:spPr>
          <a:xfrm>
            <a:off x="9859462" y="4258532"/>
            <a:ext cx="850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/>
              <a:t>=</a:t>
            </a:r>
            <a:endParaRPr lang="sl-SI" sz="5400" b="1" dirty="0"/>
          </a:p>
        </p:txBody>
      </p:sp>
      <p:sp>
        <p:nvSpPr>
          <p:cNvPr id="59" name="PoljeZBesedilom 58"/>
          <p:cNvSpPr txBox="1"/>
          <p:nvPr/>
        </p:nvSpPr>
        <p:spPr>
          <a:xfrm>
            <a:off x="10388281" y="4263728"/>
            <a:ext cx="1803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/>
              <a:t>4</a:t>
            </a:r>
            <a:r>
              <a:rPr lang="sl-SI" sz="5400" b="1" dirty="0" smtClean="0">
                <a:solidFill>
                  <a:srgbClr val="0070C0"/>
                </a:solidFill>
              </a:rPr>
              <a:t>D</a:t>
            </a:r>
            <a:r>
              <a:rPr lang="sl-SI" sz="5400" b="1" dirty="0" smtClean="0"/>
              <a:t>4</a:t>
            </a:r>
            <a:r>
              <a:rPr lang="sl-SI" sz="5400" b="1" dirty="0" smtClean="0">
                <a:solidFill>
                  <a:srgbClr val="FF0000"/>
                </a:solidFill>
              </a:rPr>
              <a:t>E</a:t>
            </a:r>
            <a:endParaRPr lang="sl-SI" sz="5400" b="1" dirty="0">
              <a:solidFill>
                <a:srgbClr val="FF0000"/>
              </a:solidFill>
            </a:endParaRPr>
          </a:p>
        </p:txBody>
      </p:sp>
      <p:sp>
        <p:nvSpPr>
          <p:cNvPr id="62" name="Označba mesta vsebine 2"/>
          <p:cNvSpPr txBox="1">
            <a:spLocks/>
          </p:cNvSpPr>
          <p:nvPr/>
        </p:nvSpPr>
        <p:spPr>
          <a:xfrm>
            <a:off x="4124646" y="5587236"/>
            <a:ext cx="4300897" cy="999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/>
              <a:t>Ostalo mi je 44 jajc.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70" name="Zvok 6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490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58"/>
    </mc:Choice>
    <mc:Fallback xmlns="">
      <p:transition spd="slow" advTm="772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51" grpId="0"/>
      <p:bldP spid="53" grpId="0"/>
      <p:bldP spid="54" grpId="0"/>
      <p:bldP spid="55" grpId="0"/>
      <p:bldP spid="56" grpId="0"/>
      <p:bldP spid="58" grpId="0"/>
      <p:bldP spid="59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rgbClr val="FF0000"/>
                </a:solidFill>
              </a:rPr>
              <a:t>POISKUSI SAM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10677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Babica ima v  košari 20 jabolk. Spekla je jabolčni zavitek in porabila 4 jabolka. </a:t>
            </a:r>
          </a:p>
          <a:p>
            <a:pPr marL="0" indent="0">
              <a:buNone/>
            </a:pPr>
            <a:r>
              <a:rPr lang="sl-SI" dirty="0" smtClean="0"/>
              <a:t>Koliko jabolk je ostalo babici v košari?</a:t>
            </a:r>
            <a:endParaRPr lang="sl-SI" dirty="0"/>
          </a:p>
        </p:txBody>
      </p:sp>
      <p:pic>
        <p:nvPicPr>
          <p:cNvPr id="8" name="Zvok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5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90"/>
    </mc:Choice>
    <mc:Fallback xmlns="">
      <p:transition spd="slow" advTm="16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5"/>
    </mc:Choice>
    <mc:Fallback xmlns="">
      <p:transition spd="slow" advTm="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3.2|4.4|1.4|1.7|2.3|4.5|2.4|0.9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5|3|1.6|1|1|1.1|1.3|4.8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4.4|0.8|0.7|0.6|0.6|1.1|1.1|2.3|0.5|0.6|0.6|0.6|0.6|0.6|0.6|0.6|0.7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0.8|0.7|0.7|0.8|0.8|0.7|1.4|4.2|5.5|0.9|0.8|0.8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.6|0.9|0.9|0.9|0.9|1.2|5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5.4|3|1.7|8.7|0.8|1.1|1.4|3|1.6|0.8|1.2|4.3|0.6|0.6|0.6|6.6|0.6|0.5|0.6|0.5|0.5|0.6|0.6|0.6|0.6|2.9|0.9|0.6|0.6|0.6|0.6|5.2|3.7|4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1|1|0.7|0.6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324</Words>
  <Application>Microsoft Office PowerPoint</Application>
  <PresentationFormat>Širokozaslonsko</PresentationFormat>
  <Paragraphs>156</Paragraphs>
  <Slides>10</Slides>
  <Notes>0</Notes>
  <HiddenSlides>1</HiddenSlides>
  <MMClips>9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Officeova tema</vt:lpstr>
      <vt:lpstr>ODŠTEVANJE DO 100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ODŠTEVAM DO 100 D – E = DE</vt:lpstr>
      <vt:lpstr>POISKUSI SAM</vt:lpstr>
      <vt:lpstr>PowerPointova predstavitev</vt:lpstr>
      <vt:lpstr>REŠITEV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tjasa</dc:creator>
  <cp:lastModifiedBy>DARJA</cp:lastModifiedBy>
  <cp:revision>16</cp:revision>
  <dcterms:created xsi:type="dcterms:W3CDTF">2020-04-13T13:46:32Z</dcterms:created>
  <dcterms:modified xsi:type="dcterms:W3CDTF">2020-04-15T12:29:00Z</dcterms:modified>
</cp:coreProperties>
</file>